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73" r:id="rId4"/>
    <p:sldId id="257" r:id="rId5"/>
    <p:sldId id="258" r:id="rId6"/>
    <p:sldId id="259" r:id="rId7"/>
    <p:sldId id="272" r:id="rId8"/>
    <p:sldId id="267" r:id="rId9"/>
    <p:sldId id="266" r:id="rId10"/>
    <p:sldId id="263" r:id="rId11"/>
    <p:sldId id="264" r:id="rId12"/>
    <p:sldId id="270" r:id="rId13"/>
    <p:sldId id="268" r:id="rId14"/>
    <p:sldId id="269" r:id="rId15"/>
    <p:sldId id="274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A7FAE75-AE26-4518-AD2B-7260DD7D861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930815-C865-4C4A-BC1B-725BFEF9B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b="1" dirty="0" smtClean="0">
                <a:latin typeface="Times New Roman" pitchFamily="18" charset="0"/>
                <a:cs typeface="Times New Roman" pitchFamily="18" charset="0"/>
              </a:rPr>
              <a:t>Особливості </a:t>
            </a: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контролю і оцінювання навчальних </a:t>
            </a:r>
            <a:r>
              <a:rPr lang="uk-UA" sz="3000" b="1" dirty="0" smtClean="0">
                <a:latin typeface="Times New Roman" pitchFamily="18" charset="0"/>
                <a:cs typeface="Times New Roman" pitchFamily="18" charset="0"/>
              </a:rPr>
              <a:t>  досягнень </a:t>
            </a: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учнів шляхом запровадження тестування </a:t>
            </a:r>
            <a:r>
              <a:rPr lang="uk-UA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як способу перевірки базових знань учнів.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600" b="1" i="1" dirty="0" smtClean="0">
                <a:latin typeface="Times New Roman" pitchFamily="18" charset="0"/>
                <a:cs typeface="Times New Roman" pitchFamily="18" charset="0"/>
              </a:rPr>
              <a:t>самоаналіз </a:t>
            </a:r>
            <a:r>
              <a:rPr lang="uk-UA" sz="2600" b="1" i="1" dirty="0">
                <a:latin typeface="Times New Roman" pitchFamily="18" charset="0"/>
                <a:cs typeface="Times New Roman" pitchFamily="18" charset="0"/>
              </a:rPr>
              <a:t>роботи вчителя англійської мови і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uk-UA" sz="2600" b="1" i="1" dirty="0" smtClean="0">
                <a:latin typeface="Times New Roman" pitchFamily="18" charset="0"/>
                <a:cs typeface="Times New Roman" pitchFamily="18" charset="0"/>
              </a:rPr>
              <a:t>літератури </a:t>
            </a:r>
            <a:r>
              <a:rPr lang="uk-UA" sz="2600" b="1" i="1" dirty="0" err="1">
                <a:latin typeface="Times New Roman" pitchFamily="18" charset="0"/>
                <a:cs typeface="Times New Roman" pitchFamily="18" charset="0"/>
              </a:rPr>
              <a:t>Варланович</a:t>
            </a:r>
            <a:r>
              <a:rPr lang="uk-UA" sz="2600" b="1" i="1" dirty="0">
                <a:latin typeface="Times New Roman" pitchFamily="18" charset="0"/>
                <a:cs typeface="Times New Roman" pitchFamily="18" charset="0"/>
              </a:rPr>
              <a:t> Н.П., </a:t>
            </a:r>
            <a:endParaRPr lang="ru-RU" sz="26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b="1" i="1" dirty="0">
                <a:latin typeface="Times New Roman" pitchFamily="18" charset="0"/>
                <a:cs typeface="Times New Roman" pitchFamily="18" charset="0"/>
              </a:rPr>
              <a:t>вчителя вищої категорії, вчителя </a:t>
            </a:r>
            <a:r>
              <a:rPr lang="uk-UA" sz="2600" b="1" i="1" dirty="0" err="1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600" b="1" i="1" dirty="0" err="1" smtClean="0">
                <a:latin typeface="Times New Roman" pitchFamily="18" charset="0"/>
                <a:cs typeface="Times New Roman" pitchFamily="18" charset="0"/>
              </a:rPr>
              <a:t>методиста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School\Desktop\Без названия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57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000" dirty="0" smtClean="0"/>
              <a:t>Працюючи з підручниками </a:t>
            </a:r>
            <a:r>
              <a:rPr lang="en-US" sz="2000" dirty="0" smtClean="0"/>
              <a:t>Pearson</a:t>
            </a:r>
            <a:r>
              <a:rPr lang="uk-UA" sz="2000" dirty="0" smtClean="0"/>
              <a:t> ‘</a:t>
            </a:r>
            <a:r>
              <a:rPr lang="en-US" sz="2000" dirty="0" smtClean="0"/>
              <a:t>Focus</a:t>
            </a:r>
            <a:r>
              <a:rPr lang="uk-UA" sz="2000" dirty="0" smtClean="0"/>
              <a:t> 1,2,3’  ми маємо можливість систематично здійснювати всі види контролю. Учні чітко знають види, час та можливі типи завдань, що значно </a:t>
            </a:r>
            <a:r>
              <a:rPr lang="uk-UA" sz="2000" dirty="0" err="1" smtClean="0"/>
              <a:t>покращює</a:t>
            </a:r>
            <a:r>
              <a:rPr lang="uk-UA" sz="2000" dirty="0" smtClean="0"/>
              <a:t> результат роботи учнів. На уроках ми виконуємо тести різного типу.</a:t>
            </a:r>
            <a:endParaRPr lang="ru-RU" sz="2000" dirty="0" smtClean="0"/>
          </a:p>
          <a:p>
            <a:pPr>
              <a:buNone/>
            </a:pPr>
            <a:r>
              <a:rPr lang="uk-UA" sz="2000" b="1" dirty="0" smtClean="0"/>
              <a:t>                                    Тести з</a:t>
            </a:r>
            <a:r>
              <a:rPr lang="ru-RU" sz="2000" b="1" dirty="0" err="1" smtClean="0"/>
              <a:t>акритого</a:t>
            </a:r>
            <a:r>
              <a:rPr lang="ru-RU" sz="2000" b="1" dirty="0" smtClean="0"/>
              <a:t> типу:</a:t>
            </a:r>
          </a:p>
          <a:p>
            <a:pPr>
              <a:buNone/>
            </a:pPr>
            <a:r>
              <a:rPr lang="ru-RU" sz="2000" dirty="0" smtClean="0"/>
              <a:t>•</a:t>
            </a:r>
            <a:r>
              <a:rPr lang="ru-RU" sz="2000" b="1" i="1" dirty="0" err="1" smtClean="0"/>
              <a:t>альтернативний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вибір</a:t>
            </a:r>
            <a:r>
              <a:rPr lang="ru-RU" sz="2000" b="1" i="1" dirty="0" smtClean="0"/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учень</a:t>
            </a:r>
            <a:r>
              <a:rPr lang="ru-RU" sz="2000" dirty="0" smtClean="0"/>
              <a:t> повинен </a:t>
            </a:r>
            <a:r>
              <a:rPr lang="ru-RU" sz="2000" dirty="0" err="1" smtClean="0"/>
              <a:t>відповісти</a:t>
            </a:r>
            <a:r>
              <a:rPr lang="ru-RU" sz="2000" dirty="0" smtClean="0"/>
              <a:t> «так» </a:t>
            </a:r>
            <a:r>
              <a:rPr lang="ru-RU" sz="2000" dirty="0" err="1" smtClean="0"/>
              <a:t>чи</a:t>
            </a:r>
            <a:r>
              <a:rPr lang="ru-RU" sz="2000" dirty="0" smtClean="0"/>
              <a:t> «</a:t>
            </a:r>
            <a:r>
              <a:rPr lang="ru-RU" sz="2000" dirty="0" err="1" smtClean="0"/>
              <a:t>ні</a:t>
            </a:r>
            <a:r>
              <a:rPr lang="ru-RU" sz="2000" dirty="0" smtClean="0"/>
              <a:t>»;</a:t>
            </a:r>
          </a:p>
          <a:p>
            <a:pPr>
              <a:buNone/>
            </a:pPr>
            <a:r>
              <a:rPr lang="ru-RU" sz="2000" dirty="0" smtClean="0"/>
              <a:t>•</a:t>
            </a:r>
            <a:r>
              <a:rPr lang="ru-RU" sz="2000" b="1" i="1" dirty="0" err="1" smtClean="0"/>
              <a:t>встановлення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відповідності</a:t>
            </a:r>
            <a:r>
              <a:rPr lang="ru-RU" sz="2000" b="1" i="1" dirty="0" smtClean="0"/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пропонується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встановити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елементів</a:t>
            </a:r>
            <a:r>
              <a:rPr lang="ru-RU" sz="2000" dirty="0" smtClean="0"/>
              <a:t> </a:t>
            </a:r>
            <a:r>
              <a:rPr lang="ru-RU" sz="2000" dirty="0" err="1" smtClean="0"/>
              <a:t>двох</a:t>
            </a:r>
            <a:r>
              <a:rPr lang="ru-RU" sz="2000" dirty="0" smtClean="0"/>
              <a:t> </a:t>
            </a:r>
            <a:r>
              <a:rPr lang="ru-RU" sz="2000" dirty="0" err="1" smtClean="0"/>
              <a:t>списків</a:t>
            </a:r>
            <a:r>
              <a:rPr lang="ru-RU" sz="2000" dirty="0" smtClean="0"/>
              <a:t>;</a:t>
            </a:r>
          </a:p>
          <a:p>
            <a:pPr>
              <a:buNone/>
            </a:pPr>
            <a:r>
              <a:rPr lang="ru-RU" sz="2000" dirty="0" smtClean="0"/>
              <a:t>•</a:t>
            </a:r>
            <a:r>
              <a:rPr lang="ru-RU" sz="2000" b="1" i="1" dirty="0" err="1" smtClean="0"/>
              <a:t>множинний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вибір</a:t>
            </a:r>
            <a:r>
              <a:rPr lang="ru-RU" sz="2000" b="1" i="1" dirty="0" smtClean="0"/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необхідно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вибрати</a:t>
            </a:r>
            <a:r>
              <a:rPr lang="ru-RU" sz="2000" dirty="0" smtClean="0"/>
              <a:t> один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кілька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правильних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відповідей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наведеного</a:t>
            </a:r>
            <a:r>
              <a:rPr lang="ru-RU" sz="2000" dirty="0" smtClean="0"/>
              <a:t> списку;</a:t>
            </a:r>
          </a:p>
          <a:p>
            <a:pPr>
              <a:buNone/>
            </a:pPr>
            <a:r>
              <a:rPr lang="ru-RU" sz="2000" dirty="0" smtClean="0"/>
              <a:t>•</a:t>
            </a:r>
            <a:r>
              <a:rPr lang="ru-RU" sz="2000" b="1" i="1" dirty="0" err="1" smtClean="0"/>
              <a:t>встановлення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послідовності</a:t>
            </a:r>
            <a:r>
              <a:rPr lang="ru-RU" sz="2000" b="1" i="1" dirty="0" smtClean="0"/>
              <a:t> - </a:t>
            </a:r>
            <a:r>
              <a:rPr lang="ru-RU" sz="2000" dirty="0" err="1" smtClean="0"/>
              <a:t>учень</a:t>
            </a:r>
            <a:r>
              <a:rPr lang="ru-RU" sz="2000" dirty="0" smtClean="0"/>
              <a:t> повинен </a:t>
            </a:r>
            <a:r>
              <a:rPr lang="ru-RU" sz="2000" dirty="0" err="1" smtClean="0"/>
              <a:t>розташувати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елементи</a:t>
            </a:r>
            <a:r>
              <a:rPr lang="ru-RU" sz="2000" dirty="0" smtClean="0"/>
              <a:t> списку в </a:t>
            </a:r>
            <a:r>
              <a:rPr lang="ru-RU" sz="2000" dirty="0" err="1" smtClean="0"/>
              <a:t>певній</a:t>
            </a:r>
            <a:r>
              <a:rPr lang="ru-RU" sz="2000" dirty="0" smtClean="0"/>
              <a:t> </a:t>
            </a:r>
            <a:r>
              <a:rPr lang="ru-RU" sz="2000" dirty="0" err="1" smtClean="0"/>
              <a:t>послідовності</a:t>
            </a:r>
            <a:r>
              <a:rPr lang="ru-RU" sz="2000" dirty="0" smtClean="0"/>
              <a:t>.</a:t>
            </a:r>
          </a:p>
          <a:p>
            <a:pPr>
              <a:buNone/>
            </a:pPr>
            <a:r>
              <a:rPr lang="uk-UA" sz="2000" dirty="0" smtClean="0"/>
              <a:t>                                   </a:t>
            </a:r>
            <a:r>
              <a:rPr lang="uk-UA" sz="2000" b="1" dirty="0" smtClean="0"/>
              <a:t>Тести в</a:t>
            </a:r>
            <a:r>
              <a:rPr lang="ru-RU" sz="2000" b="1" dirty="0" err="1" smtClean="0"/>
              <a:t>ідкритого</a:t>
            </a:r>
            <a:r>
              <a:rPr lang="ru-RU" sz="2000" b="1" dirty="0" smtClean="0"/>
              <a:t> типу:</a:t>
            </a:r>
          </a:p>
          <a:p>
            <a:pPr>
              <a:buNone/>
            </a:pPr>
            <a:r>
              <a:rPr lang="ru-RU" sz="2000" dirty="0" smtClean="0"/>
              <a:t>•</a:t>
            </a:r>
            <a:r>
              <a:rPr lang="ru-RU" sz="2000" b="1" i="1" dirty="0" err="1" smtClean="0"/>
              <a:t>доповнення</a:t>
            </a:r>
            <a:r>
              <a:rPr lang="ru-RU" sz="2000" b="1" i="1" dirty="0" smtClean="0"/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учень</a:t>
            </a:r>
            <a:r>
              <a:rPr lang="ru-RU" sz="2000" dirty="0" smtClean="0"/>
              <a:t> повинен </a:t>
            </a:r>
            <a:r>
              <a:rPr lang="ru-RU" sz="2000" dirty="0" err="1" smtClean="0"/>
              <a:t>сформулювати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відповіді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урахуванням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передбачених</a:t>
            </a:r>
            <a:r>
              <a:rPr lang="ru-RU" sz="2000" dirty="0" smtClean="0"/>
              <a:t> у </a:t>
            </a:r>
            <a:r>
              <a:rPr lang="ru-RU" sz="2000" dirty="0" err="1" smtClean="0"/>
              <a:t>завданні</a:t>
            </a:r>
            <a:r>
              <a:rPr lang="ru-RU" sz="2000" dirty="0" smtClean="0"/>
              <a:t> </a:t>
            </a:r>
            <a:r>
              <a:rPr lang="ru-RU" sz="2000" dirty="0" err="1" smtClean="0"/>
              <a:t>обмежень</a:t>
            </a:r>
            <a:r>
              <a:rPr lang="ru-RU" sz="2000" dirty="0" smtClean="0"/>
              <a:t> (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доповнити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пропозицію</a:t>
            </a:r>
            <a:r>
              <a:rPr lang="ru-RU" sz="2000" dirty="0" smtClean="0"/>
              <a:t>);</a:t>
            </a:r>
          </a:p>
          <a:p>
            <a:pPr>
              <a:buNone/>
            </a:pPr>
            <a:r>
              <a:rPr lang="ru-RU" sz="2000" dirty="0" smtClean="0"/>
              <a:t>•</a:t>
            </a:r>
            <a:r>
              <a:rPr lang="ru-RU" sz="2000" b="1" i="1" dirty="0" err="1" smtClean="0"/>
              <a:t>вільний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виклад</a:t>
            </a:r>
            <a:r>
              <a:rPr lang="ru-RU" sz="2000" b="1" i="1" dirty="0" smtClean="0"/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учень</a:t>
            </a:r>
            <a:r>
              <a:rPr lang="ru-RU" sz="2000" dirty="0" smtClean="0"/>
              <a:t> повинен </a:t>
            </a:r>
            <a:r>
              <a:rPr lang="ru-RU" sz="2000" dirty="0" err="1" smtClean="0"/>
              <a:t>самостійно</a:t>
            </a:r>
            <a:r>
              <a:rPr lang="ru-RU" sz="2000" dirty="0" smtClean="0"/>
              <a:t> </a:t>
            </a:r>
            <a:r>
              <a:rPr lang="ru-RU" sz="2000" dirty="0" err="1" smtClean="0"/>
              <a:t>сформулювати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відповідь</a:t>
            </a:r>
            <a:r>
              <a:rPr lang="ru-RU" sz="2000" dirty="0" smtClean="0"/>
              <a:t>; </a:t>
            </a:r>
            <a:r>
              <a:rPr lang="ru-RU" sz="2000" dirty="0" err="1" smtClean="0"/>
              <a:t>ніякі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обмеження</a:t>
            </a:r>
            <a:r>
              <a:rPr lang="ru-RU" sz="2000" dirty="0" smtClean="0"/>
              <a:t> на них в </a:t>
            </a:r>
            <a:r>
              <a:rPr lang="ru-RU" sz="2000" dirty="0" err="1" smtClean="0"/>
              <a:t>завданні</a:t>
            </a:r>
            <a:r>
              <a:rPr lang="ru-RU" sz="2000" dirty="0" smtClean="0"/>
              <a:t> не </a:t>
            </a:r>
            <a:r>
              <a:rPr lang="ru-RU" sz="2000" dirty="0" err="1" smtClean="0"/>
              <a:t>накладаються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3" name="Picture 1" descr="C:\Users\Natlya\Documents\focus-2-teachers-book-with-dv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984" cy="7029400"/>
          </a:xfrm>
          <a:prstGeom prst="rect">
            <a:avLst/>
          </a:prstGeom>
          <a:noFill/>
        </p:spPr>
      </p:pic>
      <p:pic>
        <p:nvPicPr>
          <p:cNvPr id="18435" name="Picture 3" descr="C:\Users\Natlya\Documents\549858_1-FCE_EXpert_Unit_3_progress_test_with_k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7101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708920"/>
            <a:ext cx="9144000" cy="414908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/>
              <a:t>     Вдало організовані та добре проведені і написані тести тільки тоді дають добрий результат і мають значення, якщо набуті учнями знання застосовуються на практиці. </a:t>
            </a:r>
            <a:endParaRPr lang="uk-UA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     Результати  навчання учні  показують при виконанні проектів, беручи участь у шкільних заходах та конкурсах.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     Урок – це творчість. Немає творчості на уроці – немає вчителя. Цікавий </a:t>
            </a:r>
            <a:r>
              <a:rPr lang="uk-UA" dirty="0" err="1" smtClean="0"/>
              <a:t>роздатковий</a:t>
            </a:r>
            <a:r>
              <a:rPr lang="uk-UA" dirty="0" smtClean="0"/>
              <a:t> матеріал, змістовна робота вчителя завжди допоможе учневі краще оволодіти англійською мовою.</a:t>
            </a:r>
          </a:p>
          <a:p>
            <a:pPr>
              <a:buNone/>
            </a:pPr>
            <a:r>
              <a:rPr lang="uk-UA" dirty="0" smtClean="0"/>
              <a:t> </a:t>
            </a:r>
          </a:p>
          <a:p>
            <a:pPr>
              <a:buNone/>
            </a:pPr>
            <a:r>
              <a:rPr lang="uk-UA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Natlya\Documents\Без названия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2348880"/>
          </a:xfrm>
          <a:prstGeom prst="rect">
            <a:avLst/>
          </a:prstGeom>
          <a:noFill/>
        </p:spPr>
      </p:pic>
      <p:pic>
        <p:nvPicPr>
          <p:cNvPr id="3075" name="Picture 3" descr="C:\Users\Natlya\Documents\Без названия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0"/>
            <a:ext cx="4860032" cy="23488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47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 Всі набуті мовленнєві навички учні молодших та старших класів використовують при виконанні </a:t>
            </a:r>
            <a:r>
              <a:rPr lang="uk-UA" b="1" dirty="0" smtClean="0"/>
              <a:t>проектів</a:t>
            </a:r>
            <a:r>
              <a:rPr lang="uk-UA" dirty="0" smtClean="0"/>
              <a:t>, які є творчою формою самовираження учнів. Працюючи над проектом, учні проводять дослідницьку роботу з теми, яка їх цікавить</a:t>
            </a:r>
            <a:r>
              <a:rPr lang="en-US" dirty="0" smtClean="0"/>
              <a:t>, </a:t>
            </a:r>
            <a:r>
              <a:rPr lang="uk-UA" dirty="0" smtClean="0"/>
              <a:t>вчаться спілкуванню. Вони шукають інформацію та ілюстрації у книгах, журналах, Інтернеті, спілкуються з різними людьми, роблять </a:t>
            </a:r>
            <a:r>
              <a:rPr lang="uk-UA" dirty="0" err="1" smtClean="0"/>
              <a:t>аудіо-</a:t>
            </a:r>
            <a:r>
              <a:rPr lang="uk-UA" dirty="0" smtClean="0"/>
              <a:t> та відео записи. Все це сприяє розвитку ініціативи, уяви, співпраці з іншими учнями і корисним дослідницьким навичкам.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3554" name="Picture 2" descr="C:\Users\Natlya\Documents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11960" cy="2060847"/>
          </a:xfrm>
          <a:prstGeom prst="rect">
            <a:avLst/>
          </a:prstGeom>
          <a:noFill/>
        </p:spPr>
      </p:pic>
      <p:pic>
        <p:nvPicPr>
          <p:cNvPr id="1026" name="Picture 2" descr="C:\Users\Natlya\Documents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0"/>
            <a:ext cx="4860032" cy="20608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869160"/>
          </a:xfrm>
        </p:spPr>
        <p:txBody>
          <a:bodyPr>
            <a:normAutofit/>
          </a:bodyPr>
          <a:lstStyle/>
          <a:p>
            <a:endParaRPr lang="uk-UA" sz="2400" dirty="0" smtClean="0"/>
          </a:p>
          <a:p>
            <a:endParaRPr lang="uk-UA" sz="2400" dirty="0" smtClean="0"/>
          </a:p>
          <a:p>
            <a:endParaRPr lang="uk-UA" sz="2400" dirty="0" smtClean="0"/>
          </a:p>
          <a:p>
            <a:pPr>
              <a:buNone/>
            </a:pPr>
            <a:r>
              <a:rPr lang="uk-UA" sz="2400" dirty="0" smtClean="0"/>
              <a:t>     Проведення тижня ІМ- це свято, підготовка до якого починається заздалегідь. Під час його проведення учні всіх класів залучаються до проведення заходів, розробляються завдання , готуються стінгазети, кросворди, тематичні заходи. Навчання неможливе без виховання і тому ці дві важливі ланки тісно пов’язані між собою як на уроках, так і під час проведення всіх позакласних заходів. Створення людини з багатою, щедрою, благородною душею – ці питання завжди турбували мене як вчителя.</a:t>
            </a:r>
            <a:endParaRPr lang="ru-RU" sz="2400" dirty="0"/>
          </a:p>
        </p:txBody>
      </p:sp>
      <p:pic>
        <p:nvPicPr>
          <p:cNvPr id="2050" name="Picture 2" descr="E:\фото Патрик 2019\image-0-02-05-a4118f322192297c246f9dada802bad0797a468fe1fe5ef6a14a8bea1250fc52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19872" cy="3284984"/>
          </a:xfrm>
          <a:prstGeom prst="rect">
            <a:avLst/>
          </a:prstGeom>
          <a:noFill/>
        </p:spPr>
      </p:pic>
      <p:pic>
        <p:nvPicPr>
          <p:cNvPr id="2051" name="Picture 3" descr="E:\фото Патрик 2019\image-0-02-04-e41080f948248f10916c06154de8af96ea68e98d557f7aba61c4d7f7dc17265e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0"/>
            <a:ext cx="5724128" cy="32849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Natlya\Documents\successful-2668386_960_7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Natlya\Documents\Без названия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95736" cy="2492896"/>
          </a:xfrm>
          <a:prstGeom prst="rect">
            <a:avLst/>
          </a:prstGeom>
          <a:noFill/>
        </p:spPr>
      </p:pic>
      <p:pic>
        <p:nvPicPr>
          <p:cNvPr id="4099" name="Picture 3" descr="C:\Users\Natlya\Documents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2619375" cy="2304256"/>
          </a:xfrm>
          <a:prstGeom prst="rect">
            <a:avLst/>
          </a:prstGeom>
          <a:noFill/>
        </p:spPr>
      </p:pic>
      <p:pic>
        <p:nvPicPr>
          <p:cNvPr id="4100" name="Picture 4" descr="C:\Users\Natlya\Documents\images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2492896"/>
            <a:ext cx="6516216" cy="2062169"/>
          </a:xfrm>
          <a:prstGeom prst="rect">
            <a:avLst/>
          </a:prstGeom>
          <a:noFill/>
        </p:spPr>
      </p:pic>
      <p:pic>
        <p:nvPicPr>
          <p:cNvPr id="4101" name="Picture 5" descr="C:\Users\Natlya\Documents\Без названия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0"/>
            <a:ext cx="2105025" cy="2492896"/>
          </a:xfrm>
          <a:prstGeom prst="rect">
            <a:avLst/>
          </a:prstGeom>
          <a:noFill/>
        </p:spPr>
      </p:pic>
      <p:pic>
        <p:nvPicPr>
          <p:cNvPr id="4102" name="Picture 6" descr="C:\Users\Natlya\Documents\images (7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86883"/>
            <a:ext cx="2627784" cy="2071117"/>
          </a:xfrm>
          <a:prstGeom prst="rect">
            <a:avLst/>
          </a:prstGeom>
          <a:noFill/>
        </p:spPr>
      </p:pic>
      <p:pic>
        <p:nvPicPr>
          <p:cNvPr id="4103" name="Picture 7" descr="C:\Users\Natlya\Documents\images (8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0"/>
            <a:ext cx="2143125" cy="2475781"/>
          </a:xfrm>
          <a:prstGeom prst="rect">
            <a:avLst/>
          </a:prstGeom>
          <a:noFill/>
        </p:spPr>
      </p:pic>
      <p:pic>
        <p:nvPicPr>
          <p:cNvPr id="4104" name="Picture 8" descr="C:\Users\Natlya\Documents\600-454367145-school-quote-calm-teach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4581128"/>
            <a:ext cx="6516216" cy="2276872"/>
          </a:xfrm>
          <a:prstGeom prst="rect">
            <a:avLst/>
          </a:prstGeom>
          <a:noFill/>
        </p:spPr>
      </p:pic>
      <p:pic>
        <p:nvPicPr>
          <p:cNvPr id="4105" name="Picture 9" descr="C:\Users\Natlya\Documents\72356f92706ad456cf120229c5e68de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72200" y="0"/>
            <a:ext cx="2771800" cy="24208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636912"/>
            <a:ext cx="9144000" cy="4221088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uk-UA" b="1" dirty="0" smtClean="0"/>
              <a:t>Девіз роботи вчителя</a:t>
            </a:r>
            <a:r>
              <a:rPr lang="en-US" b="1" dirty="0" smtClean="0"/>
              <a:t>:</a:t>
            </a:r>
          </a:p>
          <a:p>
            <a:endParaRPr lang="en-US" b="1" dirty="0" smtClean="0"/>
          </a:p>
          <a:p>
            <a:r>
              <a:rPr lang="uk-UA" b="1" i="1" dirty="0" smtClean="0"/>
              <a:t>«Якщо бажаєш бути гарним вчителем, навчись </a:t>
            </a:r>
            <a:endParaRPr lang="en-US" b="1" i="1" dirty="0" smtClean="0"/>
          </a:p>
          <a:p>
            <a:r>
              <a:rPr lang="uk-UA" b="1" i="1" dirty="0" smtClean="0"/>
              <a:t>розумно опитувати, слухати спокійно, відповідати і </a:t>
            </a:r>
            <a:endParaRPr lang="en-US" b="1" i="1" dirty="0" smtClean="0"/>
          </a:p>
          <a:p>
            <a:r>
              <a:rPr lang="uk-UA" b="1" i="1" dirty="0" smtClean="0"/>
              <a:t>завжди бути готовим допомогти своїм учням»</a:t>
            </a:r>
            <a:endParaRPr lang="ru-RU" b="1" i="1" dirty="0" smtClean="0"/>
          </a:p>
          <a:p>
            <a:r>
              <a:rPr lang="uk-UA" dirty="0" smtClean="0"/>
              <a:t> </a:t>
            </a:r>
            <a:endParaRPr lang="ru-RU" dirty="0"/>
          </a:p>
        </p:txBody>
      </p:sp>
      <p:pic>
        <p:nvPicPr>
          <p:cNvPr id="4" name="Рисунок 3" descr="C:\Users\School\Desktop\images (1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1196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Natlya\Documents\successful-2668386_960_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0"/>
            <a:ext cx="4932040" cy="27089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 Основні цілі педагогічної діяльності: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 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uk-UA" dirty="0" smtClean="0"/>
              <a:t>Створення на уроках ситуацій, в яких учні будуть відчувати свою. готовність до спілкування в іншомовному середовищі.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uk-UA" dirty="0" smtClean="0"/>
              <a:t>Підготовка до подальшої самоосвіти з метою поглиблення набутих в школі знань.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uk-UA" dirty="0" smtClean="0"/>
              <a:t>Проведення постійної роботи з порівняння культур і звичаїв народів України та англомовних країн.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uk-UA" dirty="0" smtClean="0"/>
              <a:t>Розвиток творчого потенціалу учнів, формування свідомого відношення до навчання.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uk-UA" dirty="0" smtClean="0"/>
              <a:t>Постійно бути в курсі новітніх методів навчання, поєднання навчання та виховання на уроках англійської мови.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uk-UA" dirty="0" smtClean="0"/>
              <a:t>Активізація пізнавальної діяльності учнів, заохочення до виконання творчих завдань.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uk-UA" dirty="0" smtClean="0"/>
              <a:t>Системність, доступність та послідовність при проведені уроків.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76872"/>
            <a:ext cx="8964488" cy="4581128"/>
          </a:xfrm>
        </p:spPr>
        <p:txBody>
          <a:bodyPr>
            <a:normAutofit fontScale="92500" lnSpcReduction="20000"/>
          </a:bodyPr>
          <a:lstStyle/>
          <a:p>
            <a:endParaRPr lang="uk-UA" dirty="0" smtClean="0"/>
          </a:p>
          <a:p>
            <a:pPr>
              <a:buNone/>
            </a:pPr>
            <a:r>
              <a:rPr lang="uk-UA" dirty="0" smtClean="0"/>
              <a:t>Навчання дітей іноземної мови нелегка задача. Навчити дітей читати, писати, перекладати, а також мислити, думати іноземною мовою – такі завдання  я ставлю перед собою як вчитель.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Справжнє задоволення, ефективність і результативність у роботі я відчула, коли ми почали працювати із підручниками НМК ОЮП</a:t>
            </a:r>
            <a:r>
              <a:rPr lang="ru-RU" dirty="0" smtClean="0"/>
              <a:t> та </a:t>
            </a:r>
            <a:r>
              <a:rPr lang="en-US" dirty="0" smtClean="0"/>
              <a:t>Pearson</a:t>
            </a:r>
            <a:r>
              <a:rPr lang="uk-UA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Навчання за цими підручниками базується на комунікативному підході до вивчення ІМ, головна ідея навчання полягає в тому,  щоб стали ефективними користувачами мови. </a:t>
            </a:r>
            <a:endParaRPr lang="ru-RU" dirty="0"/>
          </a:p>
        </p:txBody>
      </p:sp>
      <p:pic>
        <p:nvPicPr>
          <p:cNvPr id="2050" name="Picture 2" descr="C:\Users\Natlya\Documents\depositphotos_208087594-stock-video-portraits-of-children-in-scho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4208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endParaRPr lang="uk-UA" dirty="0" smtClean="0"/>
          </a:p>
          <a:p>
            <a:pPr>
              <a:buNone/>
            </a:pPr>
            <a:r>
              <a:rPr lang="uk-UA" dirty="0" smtClean="0"/>
              <a:t>    Сучасне комунікативно орієнтоване викладання ІМ готує учнів до вміння користуватися ІМ в реальних життєвих ситуаціях за допомогою створення на уроках найбільшої кількості ситуацій спілкування і заохочення учнів до участі в них.</a:t>
            </a:r>
          </a:p>
          <a:p>
            <a:pPr>
              <a:buNone/>
            </a:pPr>
            <a:r>
              <a:rPr lang="uk-UA" dirty="0" smtClean="0"/>
              <a:t>     Саме  такої мети дозволяють досягти НМК ОЮП ‘ </a:t>
            </a:r>
            <a:r>
              <a:rPr lang="uk-UA" dirty="0" err="1" smtClean="0"/>
              <a:t>FlyHigh‘</a:t>
            </a:r>
            <a:r>
              <a:rPr lang="uk-UA" dirty="0" smtClean="0"/>
              <a:t> та НМК  </a:t>
            </a:r>
            <a:r>
              <a:rPr lang="en-US" dirty="0" smtClean="0"/>
              <a:t>Pearson</a:t>
            </a:r>
            <a:r>
              <a:rPr lang="uk-UA" dirty="0" smtClean="0"/>
              <a:t> ‘</a:t>
            </a:r>
            <a:r>
              <a:rPr lang="en-US" dirty="0" smtClean="0"/>
              <a:t>Focus</a:t>
            </a:r>
            <a:r>
              <a:rPr lang="uk-UA" dirty="0" smtClean="0"/>
              <a:t> 1,2,3’, які ми використовуємо у середній та старшій ланці школи.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Natlya\Document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3488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8686800" cy="5013176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pPr>
              <a:buNone/>
            </a:pPr>
            <a:r>
              <a:rPr lang="uk-UA" dirty="0" smtClean="0"/>
              <a:t> Молодші учні із задоволенням опановують НМК </a:t>
            </a:r>
            <a:r>
              <a:rPr lang="uk-UA" b="1" dirty="0" smtClean="0"/>
              <a:t>‘</a:t>
            </a:r>
            <a:r>
              <a:rPr lang="en-US" b="1" dirty="0" err="1" smtClean="0"/>
              <a:t>FlyHigh</a:t>
            </a:r>
            <a:r>
              <a:rPr lang="uk-UA" dirty="0" smtClean="0"/>
              <a:t>’. Назва цього підручника дійсно дає відмінні результати без особливих зусиль маленьких учнів</a:t>
            </a:r>
          </a:p>
          <a:p>
            <a:pPr>
              <a:buNone/>
            </a:pPr>
            <a:r>
              <a:rPr lang="uk-UA" dirty="0" smtClean="0"/>
              <a:t>Драматизація оповідань, декламація віршів та пісні допомагають розкрити акторські таланти наших учнів. Але не тільки ігри є метою нашої роботи</a:t>
            </a:r>
            <a:r>
              <a:rPr lang="uk-UA" b="1" i="1" dirty="0" smtClean="0"/>
              <a:t>. Починаючи з 2-3 класів учні вчаться виконувати тестові завдання, які поступово ускладнюються.</a:t>
            </a:r>
            <a:endParaRPr lang="ru-RU" b="1" i="1" dirty="0"/>
          </a:p>
        </p:txBody>
      </p:sp>
      <p:pic>
        <p:nvPicPr>
          <p:cNvPr id="4099" name="Picture 3" descr="C:\Users\Natlya\Documents\9781408246276-750x9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1907704" cy="2276872"/>
          </a:xfrm>
          <a:prstGeom prst="rect">
            <a:avLst/>
          </a:prstGeom>
          <a:noFill/>
        </p:spPr>
      </p:pic>
      <p:pic>
        <p:nvPicPr>
          <p:cNvPr id="4100" name="Picture 4" descr="C:\Users\Natlya\Documents\27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0"/>
            <a:ext cx="1944216" cy="2276872"/>
          </a:xfrm>
          <a:prstGeom prst="rect">
            <a:avLst/>
          </a:prstGeom>
          <a:noFill/>
        </p:spPr>
      </p:pic>
      <p:sp>
        <p:nvSpPr>
          <p:cNvPr id="4102" name="AutoShape 6" descr="C:\Users\Natlya\Documents\888043929_w640_h640_uchebnik-fly-high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C:\Users\Natlya\Documents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0"/>
            <a:ext cx="1966353" cy="2348880"/>
          </a:xfrm>
          <a:prstGeom prst="rect">
            <a:avLst/>
          </a:prstGeom>
          <a:noFill/>
        </p:spPr>
      </p:pic>
      <p:pic>
        <p:nvPicPr>
          <p:cNvPr id="4105" name="Picture 9" descr="C:\Users\Natlya\Documents\Без названия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7" y="1"/>
            <a:ext cx="1979713" cy="22048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29" name="Picture 1" descr="C:\Users\Natlya\Documents\fly-high-3fungrammarpb-34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</p:spPr>
      </p:pic>
      <p:pic>
        <p:nvPicPr>
          <p:cNvPr id="6" name="Picture 2" descr="C:\Users\Natlya\Documents\Без названи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2348880"/>
          </a:xfrm>
          <a:prstGeom prst="rect">
            <a:avLst/>
          </a:prstGeom>
          <a:noFill/>
        </p:spPr>
      </p:pic>
      <p:pic>
        <p:nvPicPr>
          <p:cNvPr id="8" name="Picture 3" descr="C:\Users\Natlya\Documents\fly-high-4-fun-grammar-teacher-s-gu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4283968" cy="45091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2448"/>
            <a:ext cx="9144000" cy="50155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При </a:t>
            </a:r>
            <a:r>
              <a:rPr lang="ru-RU" dirty="0" err="1" smtClean="0"/>
              <a:t>вивченні</a:t>
            </a:r>
            <a:r>
              <a:rPr lang="ru-RU" dirty="0" smtClean="0"/>
              <a:t> ІМ </a:t>
            </a:r>
            <a:r>
              <a:rPr lang="ru-RU" dirty="0" err="1" smtClean="0"/>
              <a:t>застосовуються</a:t>
            </a:r>
            <a:r>
              <a:rPr lang="ru-RU" dirty="0" smtClean="0"/>
              <a:t> </a:t>
            </a:r>
            <a:r>
              <a:rPr lang="ru-RU" dirty="0" err="1" smtClean="0"/>
              <a:t>наступні</a:t>
            </a:r>
            <a:r>
              <a:rPr lang="ru-RU" dirty="0" smtClean="0"/>
              <a:t> </a:t>
            </a:r>
            <a:r>
              <a:rPr lang="ru-RU" dirty="0" err="1" smtClean="0"/>
              <a:t>види</a:t>
            </a:r>
            <a:r>
              <a:rPr lang="ru-RU" dirty="0" smtClean="0"/>
              <a:t> контролю:</a:t>
            </a:r>
          </a:p>
          <a:p>
            <a:pPr>
              <a:buNone/>
            </a:pPr>
            <a:r>
              <a:rPr lang="ru-RU" i="1" dirty="0" smtClean="0"/>
              <a:t>         </a:t>
            </a:r>
            <a:r>
              <a:rPr lang="ru-RU" b="1" i="1" dirty="0" err="1" smtClean="0"/>
              <a:t>поточний</a:t>
            </a:r>
            <a:r>
              <a:rPr lang="ru-RU" b="1" dirty="0" smtClean="0"/>
              <a:t> -   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вважається</a:t>
            </a:r>
            <a:r>
              <a:rPr lang="ru-RU" dirty="0" smtClean="0"/>
              <a:t>  </a:t>
            </a:r>
            <a:r>
              <a:rPr lang="ru-RU" dirty="0" err="1" smtClean="0"/>
              <a:t>найпоширенішою</a:t>
            </a:r>
            <a:r>
              <a:rPr lang="ru-RU" dirty="0" smtClean="0"/>
              <a:t>  формою; 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b="1" i="1" dirty="0" err="1" smtClean="0"/>
              <a:t>тематичний</a:t>
            </a:r>
            <a:r>
              <a:rPr lang="ru-RU" b="1" i="1" dirty="0" smtClean="0"/>
              <a:t>  -  </a:t>
            </a:r>
            <a:r>
              <a:rPr lang="ru-RU" dirty="0" err="1" smtClean="0"/>
              <a:t>оскільки</a:t>
            </a:r>
            <a:r>
              <a:rPr lang="ru-RU" dirty="0" smtClean="0"/>
              <a:t>  </a:t>
            </a:r>
            <a:r>
              <a:rPr lang="ru-RU" dirty="0" err="1" smtClean="0"/>
              <a:t>іноземна</a:t>
            </a:r>
            <a:r>
              <a:rPr lang="ru-RU" dirty="0" smtClean="0"/>
              <a:t> </a:t>
            </a:r>
            <a:r>
              <a:rPr lang="ru-RU" dirty="0" err="1" smtClean="0"/>
              <a:t>мова</a:t>
            </a:r>
            <a:r>
              <a:rPr lang="ru-RU" dirty="0" smtClean="0"/>
              <a:t> </a:t>
            </a:r>
            <a:r>
              <a:rPr lang="ru-RU" dirty="0" err="1" smtClean="0"/>
              <a:t>зазвичай</a:t>
            </a:r>
            <a:r>
              <a:rPr lang="ru-RU" dirty="0" smtClean="0"/>
              <a:t> </a:t>
            </a:r>
            <a:r>
              <a:rPr lang="ru-RU" dirty="0" err="1" smtClean="0"/>
              <a:t>вивчається</a:t>
            </a:r>
            <a:r>
              <a:rPr lang="ru-RU" dirty="0" smtClean="0"/>
              <a:t> блоками тем; 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b="1" i="1" dirty="0" err="1" smtClean="0"/>
              <a:t>періодичний</a:t>
            </a:r>
            <a:r>
              <a:rPr lang="ru-RU" i="1" dirty="0" smtClean="0"/>
              <a:t>  -   </a:t>
            </a:r>
            <a:r>
              <a:rPr lang="ru-RU" i="1" dirty="0" err="1" smtClean="0"/>
              <a:t>з</a:t>
            </a:r>
            <a:r>
              <a:rPr lang="ru-RU" dirty="0" smtClean="0"/>
              <a:t> метою </a:t>
            </a:r>
            <a:r>
              <a:rPr lang="ru-RU" dirty="0" err="1" smtClean="0"/>
              <a:t>перевірки</a:t>
            </a:r>
            <a:r>
              <a:rPr lang="ru-RU" dirty="0" smtClean="0"/>
              <a:t> </a:t>
            </a:r>
            <a:r>
              <a:rPr lang="ru-RU" dirty="0" err="1" smtClean="0"/>
              <a:t>матеріалу</a:t>
            </a:r>
            <a:r>
              <a:rPr lang="ru-RU" dirty="0" smtClean="0"/>
              <a:t> великого </a:t>
            </a:r>
            <a:r>
              <a:rPr lang="ru-RU" dirty="0" err="1" smtClean="0"/>
              <a:t>обсягу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b="1" i="1" dirty="0" err="1" smtClean="0"/>
              <a:t>підсумковий</a:t>
            </a:r>
            <a:r>
              <a:rPr lang="ru-RU" dirty="0" smtClean="0"/>
              <a:t> -  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охоплює</a:t>
            </a:r>
            <a:r>
              <a:rPr lang="ru-RU" dirty="0" smtClean="0"/>
              <a:t> </a:t>
            </a:r>
            <a:r>
              <a:rPr lang="ru-RU" dirty="0" err="1" smtClean="0"/>
              <a:t>перевірку</a:t>
            </a:r>
            <a:r>
              <a:rPr lang="ru-RU" dirty="0" smtClean="0"/>
              <a:t> </a:t>
            </a:r>
            <a:r>
              <a:rPr lang="ru-RU" dirty="0" err="1" smtClean="0"/>
              <a:t>всього</a:t>
            </a:r>
            <a:r>
              <a:rPr lang="ru-RU" dirty="0" smtClean="0"/>
              <a:t>  </a:t>
            </a:r>
            <a:r>
              <a:rPr lang="ru-RU" dirty="0" err="1" smtClean="0"/>
              <a:t>вивченого</a:t>
            </a:r>
            <a:r>
              <a:rPr lang="ru-RU" dirty="0" smtClean="0"/>
              <a:t>  </a:t>
            </a:r>
            <a:r>
              <a:rPr lang="ru-RU" dirty="0" err="1" smtClean="0"/>
              <a:t>матеріалу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 descr="C:\Users\School\Desktop\image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51720" cy="170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Natlya\Documents\images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"/>
            <a:ext cx="4067944" cy="1628800"/>
          </a:xfrm>
          <a:prstGeom prst="rect">
            <a:avLst/>
          </a:prstGeom>
          <a:noFill/>
        </p:spPr>
      </p:pic>
      <p:pic>
        <p:nvPicPr>
          <p:cNvPr id="6148" name="Picture 4" descr="C:\Users\Natlya\Documents\imag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0"/>
            <a:ext cx="3043039" cy="17008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u="sng" dirty="0" smtClean="0"/>
              <a:t>ТЕСТУВАННЯ, ЯК ЕФЕКТИВНИЙ ЗАСІБ КОНТРОЛЮ  У НАВЧАННІ ІНОЗЕМНОЇ МОВИ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Тестування</a:t>
            </a:r>
            <a:r>
              <a:rPr lang="ru-RU" dirty="0" smtClean="0"/>
              <a:t> широко </a:t>
            </a:r>
            <a:r>
              <a:rPr lang="ru-RU" dirty="0" err="1" smtClean="0"/>
              <a:t>застосовується</a:t>
            </a:r>
            <a:r>
              <a:rPr lang="ru-RU" dirty="0" smtClean="0"/>
              <a:t> на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етапах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, </a:t>
            </a:r>
            <a:r>
              <a:rPr lang="ru-RU" dirty="0" err="1" smtClean="0"/>
              <a:t>починаючи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тренувального</a:t>
            </a:r>
            <a:r>
              <a:rPr lang="ru-RU" dirty="0" smtClean="0"/>
              <a:t> контролю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закінчуючи</a:t>
            </a:r>
            <a:r>
              <a:rPr lang="ru-RU" dirty="0" smtClean="0"/>
              <a:t> </a:t>
            </a:r>
            <a:r>
              <a:rPr lang="ru-RU" dirty="0" err="1" smtClean="0"/>
              <a:t>самопідготовкою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Інтерес</a:t>
            </a:r>
            <a:r>
              <a:rPr lang="ru-RU" dirty="0" smtClean="0"/>
              <a:t> до </a:t>
            </a:r>
            <a:r>
              <a:rPr lang="ru-RU" dirty="0" err="1" smtClean="0"/>
              <a:t>тестування</a:t>
            </a:r>
            <a:r>
              <a:rPr lang="ru-RU" dirty="0" smtClean="0"/>
              <a:t> </a:t>
            </a:r>
            <a:r>
              <a:rPr lang="ru-RU" dirty="0" err="1" smtClean="0"/>
              <a:t>пояснюється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значно</a:t>
            </a:r>
            <a:r>
              <a:rPr lang="ru-RU" dirty="0" smtClean="0"/>
              <a:t> </a:t>
            </a:r>
            <a:r>
              <a:rPr lang="ru-RU" dirty="0" err="1" smtClean="0"/>
              <a:t>підвищує</a:t>
            </a:r>
            <a:r>
              <a:rPr lang="ru-RU" dirty="0" smtClean="0"/>
              <a:t> </a:t>
            </a:r>
            <a:r>
              <a:rPr lang="ru-RU" dirty="0" err="1" smtClean="0"/>
              <a:t>ефективність</a:t>
            </a:r>
            <a:r>
              <a:rPr lang="ru-RU" dirty="0" smtClean="0"/>
              <a:t> </a:t>
            </a:r>
            <a:r>
              <a:rPr lang="ru-RU" dirty="0" err="1" smtClean="0"/>
              <a:t>навчального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, оптимально </a:t>
            </a:r>
            <a:r>
              <a:rPr lang="ru-RU" dirty="0" err="1" smtClean="0"/>
              <a:t>сприяє</a:t>
            </a:r>
            <a:r>
              <a:rPr lang="ru-RU" dirty="0" smtClean="0"/>
              <a:t> </a:t>
            </a:r>
            <a:r>
              <a:rPr lang="ru-RU" dirty="0" err="1" smtClean="0"/>
              <a:t>повній</a:t>
            </a:r>
            <a:r>
              <a:rPr lang="ru-RU" dirty="0" smtClean="0"/>
              <a:t> </a:t>
            </a:r>
            <a:r>
              <a:rPr lang="ru-RU" dirty="0" err="1" smtClean="0"/>
              <a:t>самостійності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кожного </a:t>
            </a:r>
            <a:r>
              <a:rPr lang="ru-RU" dirty="0" err="1" smtClean="0"/>
              <a:t>учня</a:t>
            </a:r>
            <a:r>
              <a:rPr lang="ru-RU" dirty="0" smtClean="0"/>
              <a:t>, </a:t>
            </a:r>
            <a:r>
              <a:rPr lang="ru-RU" dirty="0" err="1" smtClean="0"/>
              <a:t>є</a:t>
            </a:r>
            <a:r>
              <a:rPr lang="ru-RU" dirty="0" smtClean="0"/>
              <a:t> одним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 </a:t>
            </a:r>
            <a:r>
              <a:rPr lang="ru-RU" dirty="0" err="1" smtClean="0"/>
              <a:t>індивідуалізації</a:t>
            </a:r>
            <a:r>
              <a:rPr lang="ru-RU" dirty="0" smtClean="0"/>
              <a:t> в </a:t>
            </a:r>
            <a:r>
              <a:rPr lang="ru-RU" dirty="0" err="1" smtClean="0"/>
              <a:t>навчальному</a:t>
            </a:r>
            <a:r>
              <a:rPr lang="ru-RU" dirty="0" smtClean="0"/>
              <a:t> </a:t>
            </a:r>
            <a:r>
              <a:rPr lang="ru-RU" dirty="0" err="1" smtClean="0"/>
              <a:t>процесі</a:t>
            </a:r>
            <a:r>
              <a:rPr lang="ru-RU" dirty="0" smtClean="0"/>
              <a:t>. </a:t>
            </a:r>
            <a:r>
              <a:rPr lang="ru-RU" dirty="0" err="1" smtClean="0"/>
              <a:t>Крім</a:t>
            </a:r>
            <a:r>
              <a:rPr lang="ru-RU" dirty="0" smtClean="0"/>
              <a:t> того, </a:t>
            </a:r>
            <a:r>
              <a:rPr lang="ru-RU" dirty="0" err="1" smtClean="0"/>
              <a:t>тестовий</a:t>
            </a:r>
            <a:r>
              <a:rPr lang="ru-RU" dirty="0" smtClean="0"/>
              <a:t> контроль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переваг</a:t>
            </a:r>
            <a:r>
              <a:rPr lang="ru-RU" dirty="0" smtClean="0"/>
              <a:t> перед </a:t>
            </a:r>
            <a:r>
              <a:rPr lang="ru-RU" dirty="0" err="1" smtClean="0"/>
              <a:t>іншими</a:t>
            </a:r>
            <a:r>
              <a:rPr lang="ru-RU" dirty="0" smtClean="0"/>
              <a:t> видами контролю.</a:t>
            </a:r>
            <a:endParaRPr lang="ru-RU" dirty="0"/>
          </a:p>
        </p:txBody>
      </p:sp>
      <p:pic>
        <p:nvPicPr>
          <p:cNvPr id="5122" name="Picture 2" descr="C:\Users\Natlya\Documents\Без названия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3059832" cy="1600200"/>
          </a:xfrm>
          <a:prstGeom prst="rect">
            <a:avLst/>
          </a:prstGeom>
          <a:noFill/>
        </p:spPr>
      </p:pic>
      <p:pic>
        <p:nvPicPr>
          <p:cNvPr id="5123" name="Picture 3" descr="C:\Users\Natlya\Documents\Без названия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0"/>
            <a:ext cx="2466975" cy="1628800"/>
          </a:xfrm>
          <a:prstGeom prst="rect">
            <a:avLst/>
          </a:prstGeom>
          <a:noFill/>
        </p:spPr>
      </p:pic>
      <p:pic>
        <p:nvPicPr>
          <p:cNvPr id="5126" name="Picture 6" descr="C:\Users\Natlya\Documents\images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16632" y="0"/>
            <a:ext cx="2847975" cy="1600200"/>
          </a:xfrm>
          <a:prstGeom prst="rect">
            <a:avLst/>
          </a:prstGeom>
          <a:noFill/>
        </p:spPr>
      </p:pic>
      <p:pic>
        <p:nvPicPr>
          <p:cNvPr id="13" name="Picture 5" descr="C:\Users\Natlya\Documents\Без названия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0"/>
            <a:ext cx="2016224" cy="15567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313</TotalTime>
  <Words>809</Words>
  <Application>Microsoft Office PowerPoint</Application>
  <PresentationFormat>Экран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Слайд 1</vt:lpstr>
      <vt:lpstr>Слайд 2</vt:lpstr>
      <vt:lpstr> Основні цілі педагогічної діяльності:   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Natlya</dc:creator>
  <cp:lastModifiedBy>Natlya</cp:lastModifiedBy>
  <cp:revision>35</cp:revision>
  <dcterms:created xsi:type="dcterms:W3CDTF">2020-02-04T15:11:55Z</dcterms:created>
  <dcterms:modified xsi:type="dcterms:W3CDTF">2020-02-11T19:35:54Z</dcterms:modified>
</cp:coreProperties>
</file>